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8288000" cy="10287000"/>
  <p:notesSz cx="6858000" cy="9144000"/>
  <p:embeddedFontLst>
    <p:embeddedFont>
      <p:font typeface="Agrandir Bold" panose="020B0604020202020204" charset="0"/>
      <p:regular r:id="rId7"/>
    </p:embeddedFont>
    <p:embeddedFont>
      <p:font typeface="TC Milo" panose="020B0604020202020204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47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6.png"/><Relationship Id="rId7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20.svg"/><Relationship Id="rId5" Type="http://schemas.openxmlformats.org/officeDocument/2006/relationships/image" Target="../media/image17.png"/><Relationship Id="rId10" Type="http://schemas.openxmlformats.org/officeDocument/2006/relationships/image" Target="../media/image19.png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t="-36730" r="-68001" b="-5020"/>
            </a:stretch>
          </a:blipFill>
        </p:spPr>
      </p:sp>
      <p:sp>
        <p:nvSpPr>
          <p:cNvPr id="3" name="Freeform 3"/>
          <p:cNvSpPr/>
          <p:nvPr/>
        </p:nvSpPr>
        <p:spPr>
          <a:xfrm rot="-450449">
            <a:off x="4100564" y="7984250"/>
            <a:ext cx="16230600" cy="2844199"/>
          </a:xfrm>
          <a:custGeom>
            <a:avLst/>
            <a:gdLst/>
            <a:ahLst/>
            <a:cxnLst/>
            <a:rect l="l" t="t" r="r" b="b"/>
            <a:pathLst>
              <a:path w="16230600" h="2844199">
                <a:moveTo>
                  <a:pt x="0" y="0"/>
                </a:moveTo>
                <a:lnTo>
                  <a:pt x="16230600" y="0"/>
                </a:lnTo>
                <a:lnTo>
                  <a:pt x="16230600" y="2844199"/>
                </a:lnTo>
                <a:lnTo>
                  <a:pt x="0" y="28441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5841407">
            <a:off x="7527446" y="7122234"/>
            <a:ext cx="6460236" cy="8229600"/>
          </a:xfrm>
          <a:custGeom>
            <a:avLst/>
            <a:gdLst/>
            <a:ahLst/>
            <a:cxnLst/>
            <a:rect l="l" t="t" r="r" b="b"/>
            <a:pathLst>
              <a:path w="6460236" h="8229600">
                <a:moveTo>
                  <a:pt x="0" y="0"/>
                </a:moveTo>
                <a:lnTo>
                  <a:pt x="6460236" y="0"/>
                </a:lnTo>
                <a:lnTo>
                  <a:pt x="646023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751875">
            <a:off x="10043618" y="9112122"/>
            <a:ext cx="12352120" cy="8229600"/>
          </a:xfrm>
          <a:custGeom>
            <a:avLst/>
            <a:gdLst/>
            <a:ahLst/>
            <a:cxnLst/>
            <a:rect l="l" t="t" r="r" b="b"/>
            <a:pathLst>
              <a:path w="12352120" h="8229600">
                <a:moveTo>
                  <a:pt x="0" y="0"/>
                </a:moveTo>
                <a:lnTo>
                  <a:pt x="12352120" y="0"/>
                </a:lnTo>
                <a:lnTo>
                  <a:pt x="123521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4376478">
            <a:off x="1156889" y="8300709"/>
            <a:ext cx="6110478" cy="8229600"/>
          </a:xfrm>
          <a:custGeom>
            <a:avLst/>
            <a:gdLst/>
            <a:ahLst/>
            <a:cxnLst/>
            <a:rect l="l" t="t" r="r" b="b"/>
            <a:pathLst>
              <a:path w="6110478" h="8229600">
                <a:moveTo>
                  <a:pt x="0" y="0"/>
                </a:moveTo>
                <a:lnTo>
                  <a:pt x="6110478" y="0"/>
                </a:lnTo>
                <a:lnTo>
                  <a:pt x="61104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6284536" y="6174316"/>
            <a:ext cx="5718928" cy="1200675"/>
            <a:chOff x="0" y="0"/>
            <a:chExt cx="7625237" cy="1600900"/>
          </a:xfrm>
        </p:grpSpPr>
        <p:sp>
          <p:nvSpPr>
            <p:cNvPr id="8" name="Freeform 8"/>
            <p:cNvSpPr/>
            <p:nvPr/>
          </p:nvSpPr>
          <p:spPr>
            <a:xfrm rot="5291627">
              <a:off x="1613151" y="-1518633"/>
              <a:ext cx="1455433" cy="4638166"/>
            </a:xfrm>
            <a:custGeom>
              <a:avLst/>
              <a:gdLst/>
              <a:ahLst/>
              <a:cxnLst/>
              <a:rect l="l" t="t" r="r" b="b"/>
              <a:pathLst>
                <a:path w="1455433" h="4638166">
                  <a:moveTo>
                    <a:pt x="0" y="0"/>
                  </a:moveTo>
                  <a:lnTo>
                    <a:pt x="1455433" y="0"/>
                  </a:lnTo>
                  <a:lnTo>
                    <a:pt x="1455433" y="4638166"/>
                  </a:lnTo>
                  <a:lnTo>
                    <a:pt x="0" y="46381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4036" r="-4036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 rot="-5466966">
              <a:off x="5140880" y="-1098572"/>
              <a:ext cx="1338110" cy="3605224"/>
            </a:xfrm>
            <a:custGeom>
              <a:avLst/>
              <a:gdLst/>
              <a:ahLst/>
              <a:cxnLst/>
              <a:rect l="l" t="t" r="r" b="b"/>
              <a:pathLst>
                <a:path w="1338110" h="3605224">
                  <a:moveTo>
                    <a:pt x="0" y="0"/>
                  </a:moveTo>
                  <a:lnTo>
                    <a:pt x="1338109" y="0"/>
                  </a:lnTo>
                  <a:lnTo>
                    <a:pt x="1338109" y="3605224"/>
                  </a:lnTo>
                  <a:lnTo>
                    <a:pt x="0" y="36052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11799" r="-11799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 rot="-5400000">
            <a:off x="-1526086" y="2209505"/>
            <a:ext cx="1034126" cy="5286265"/>
          </a:xfrm>
          <a:custGeom>
            <a:avLst/>
            <a:gdLst/>
            <a:ahLst/>
            <a:cxnLst/>
            <a:rect l="l" t="t" r="r" b="b"/>
            <a:pathLst>
              <a:path w="1034126" h="5286265">
                <a:moveTo>
                  <a:pt x="0" y="0"/>
                </a:moveTo>
                <a:lnTo>
                  <a:pt x="1034126" y="0"/>
                </a:lnTo>
                <a:lnTo>
                  <a:pt x="1034126" y="5286265"/>
                </a:lnTo>
                <a:lnTo>
                  <a:pt x="0" y="528626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5832559">
            <a:off x="18724672" y="2474201"/>
            <a:ext cx="930563" cy="4756873"/>
          </a:xfrm>
          <a:custGeom>
            <a:avLst/>
            <a:gdLst/>
            <a:ahLst/>
            <a:cxnLst/>
            <a:rect l="l" t="t" r="r" b="b"/>
            <a:pathLst>
              <a:path w="930563" h="4756873">
                <a:moveTo>
                  <a:pt x="0" y="0"/>
                </a:moveTo>
                <a:lnTo>
                  <a:pt x="930563" y="0"/>
                </a:lnTo>
                <a:lnTo>
                  <a:pt x="930563" y="4756873"/>
                </a:lnTo>
                <a:lnTo>
                  <a:pt x="0" y="475687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-4430828">
            <a:off x="-2800176" y="-4554003"/>
            <a:ext cx="6737985" cy="8229600"/>
          </a:xfrm>
          <a:custGeom>
            <a:avLst/>
            <a:gdLst/>
            <a:ahLst/>
            <a:cxnLst/>
            <a:rect l="l" t="t" r="r" b="b"/>
            <a:pathLst>
              <a:path w="6737985" h="8229600">
                <a:moveTo>
                  <a:pt x="0" y="0"/>
                </a:moveTo>
                <a:lnTo>
                  <a:pt x="6737985" y="0"/>
                </a:lnTo>
                <a:lnTo>
                  <a:pt x="673798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3902167" flipH="1">
            <a:off x="13786715" y="-4813126"/>
            <a:ext cx="6737985" cy="8229600"/>
          </a:xfrm>
          <a:custGeom>
            <a:avLst/>
            <a:gdLst/>
            <a:ahLst/>
            <a:cxnLst/>
            <a:rect l="l" t="t" r="r" b="b"/>
            <a:pathLst>
              <a:path w="6737985" h="8229600">
                <a:moveTo>
                  <a:pt x="6737985" y="0"/>
                </a:moveTo>
                <a:lnTo>
                  <a:pt x="0" y="0"/>
                </a:lnTo>
                <a:lnTo>
                  <a:pt x="0" y="8229600"/>
                </a:lnTo>
                <a:lnTo>
                  <a:pt x="6737985" y="8229600"/>
                </a:lnTo>
                <a:lnTo>
                  <a:pt x="6737985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381086" y="1704975"/>
            <a:ext cx="13838593" cy="2407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7"/>
              </a:lnSpc>
            </a:pPr>
            <a:r>
              <a:rPr lang="en-US" sz="20334" dirty="0" err="1">
                <a:solidFill>
                  <a:srgbClr val="FFFFFF"/>
                </a:solidFill>
                <a:latin typeface="TC Milo"/>
              </a:rPr>
              <a:t>Akidah</a:t>
            </a:r>
            <a:r>
              <a:rPr lang="en-US" sz="20334" dirty="0">
                <a:solidFill>
                  <a:srgbClr val="FFFFFF"/>
                </a:solidFill>
                <a:latin typeface="TC Milo"/>
              </a:rPr>
              <a:t> </a:t>
            </a:r>
            <a:r>
              <a:rPr lang="en-US" sz="20334" dirty="0" err="1">
                <a:solidFill>
                  <a:srgbClr val="FFFFFF"/>
                </a:solidFill>
                <a:latin typeface="TC Milo"/>
              </a:rPr>
              <a:t>akhlak</a:t>
            </a:r>
            <a:endParaRPr lang="en-US" sz="20334" dirty="0">
              <a:solidFill>
                <a:srgbClr val="FFFFFF"/>
              </a:solidFill>
              <a:latin typeface="TC Milo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062229" y="6289574"/>
            <a:ext cx="6163542" cy="713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4"/>
              </a:lnSpc>
            </a:pPr>
            <a:r>
              <a:rPr lang="en-US" sz="4246" dirty="0" err="1">
                <a:solidFill>
                  <a:srgbClr val="AA8E6B"/>
                </a:solidFill>
                <a:latin typeface="Agrandir Bold"/>
              </a:rPr>
              <a:t>Kelas</a:t>
            </a:r>
            <a:r>
              <a:rPr lang="en-US" sz="4246" dirty="0">
                <a:solidFill>
                  <a:srgbClr val="AA8E6B"/>
                </a:solidFill>
                <a:latin typeface="Agrandir Bold"/>
              </a:rPr>
              <a:t> XI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t="-25250" b="-252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988064" y="2098160"/>
            <a:ext cx="15152274" cy="8512951"/>
          </a:xfrm>
          <a:custGeom>
            <a:avLst/>
            <a:gdLst/>
            <a:ahLst/>
            <a:cxnLst/>
            <a:rect l="l" t="t" r="r" b="b"/>
            <a:pathLst>
              <a:path w="15152274" h="8512951">
                <a:moveTo>
                  <a:pt x="0" y="0"/>
                </a:moveTo>
                <a:lnTo>
                  <a:pt x="15152274" y="0"/>
                </a:lnTo>
                <a:lnTo>
                  <a:pt x="15152274" y="8512951"/>
                </a:lnTo>
                <a:lnTo>
                  <a:pt x="0" y="8512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7000"/>
            </a:blip>
            <a:stretch>
              <a:fillRect l="-68126" t="-26853" r="-62705"/>
            </a:stretch>
          </a:blipFill>
        </p:spPr>
      </p:sp>
      <p:sp>
        <p:nvSpPr>
          <p:cNvPr id="4" name="Freeform 4"/>
          <p:cNvSpPr/>
          <p:nvPr/>
        </p:nvSpPr>
        <p:spPr>
          <a:xfrm rot="268255">
            <a:off x="-43418" y="-4645479"/>
            <a:ext cx="10900132" cy="8229600"/>
          </a:xfrm>
          <a:custGeom>
            <a:avLst/>
            <a:gdLst/>
            <a:ahLst/>
            <a:cxnLst/>
            <a:rect l="l" t="t" r="r" b="b"/>
            <a:pathLst>
              <a:path w="10900132" h="8229600">
                <a:moveTo>
                  <a:pt x="0" y="0"/>
                </a:moveTo>
                <a:lnTo>
                  <a:pt x="10900133" y="0"/>
                </a:lnTo>
                <a:lnTo>
                  <a:pt x="1090013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268255">
            <a:off x="9957833" y="-4645479"/>
            <a:ext cx="10900132" cy="8229600"/>
          </a:xfrm>
          <a:custGeom>
            <a:avLst/>
            <a:gdLst/>
            <a:ahLst/>
            <a:cxnLst/>
            <a:rect l="l" t="t" r="r" b="b"/>
            <a:pathLst>
              <a:path w="10900132" h="8229600">
                <a:moveTo>
                  <a:pt x="0" y="0"/>
                </a:moveTo>
                <a:lnTo>
                  <a:pt x="10900133" y="0"/>
                </a:lnTo>
                <a:lnTo>
                  <a:pt x="1090013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122624" y="3390900"/>
            <a:ext cx="16042751" cy="6647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ID" sz="5400" b="1" dirty="0" err="1">
                <a:solidFill>
                  <a:schemeClr val="bg1"/>
                </a:solidFill>
              </a:rPr>
              <a:t>Akidah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berasal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dari</a:t>
            </a:r>
            <a:r>
              <a:rPr lang="en-ID" sz="5400" dirty="0">
                <a:solidFill>
                  <a:schemeClr val="bg1"/>
                </a:solidFill>
              </a:rPr>
              <a:t> kata </a:t>
            </a:r>
            <a:r>
              <a:rPr lang="en-ID" sz="5400" i="1" dirty="0">
                <a:solidFill>
                  <a:schemeClr val="bg1"/>
                </a:solidFill>
              </a:rPr>
              <a:t>‘</a:t>
            </a:r>
            <a:r>
              <a:rPr lang="en-ID" sz="5400" i="1" dirty="0" err="1">
                <a:solidFill>
                  <a:schemeClr val="bg1"/>
                </a:solidFill>
              </a:rPr>
              <a:t>aqada</a:t>
            </a:r>
            <a:r>
              <a:rPr lang="en-ID" sz="5400" dirty="0">
                <a:solidFill>
                  <a:schemeClr val="bg1"/>
                </a:solidFill>
              </a:rPr>
              <a:t> yang </a:t>
            </a:r>
            <a:r>
              <a:rPr lang="en-ID" sz="5400" dirty="0" err="1">
                <a:solidFill>
                  <a:schemeClr val="bg1"/>
                </a:solidFill>
              </a:rPr>
              <a:t>berarti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b="1" dirty="0" err="1">
                <a:solidFill>
                  <a:schemeClr val="bg1"/>
                </a:solidFill>
              </a:rPr>
              <a:t>ikatan</a:t>
            </a:r>
            <a:r>
              <a:rPr lang="en-ID" sz="5400" b="1" dirty="0">
                <a:solidFill>
                  <a:schemeClr val="bg1"/>
                </a:solidFill>
              </a:rPr>
              <a:t> </a:t>
            </a:r>
            <a:r>
              <a:rPr lang="en-ID" sz="5400" b="1" dirty="0" err="1">
                <a:solidFill>
                  <a:schemeClr val="bg1"/>
                </a:solidFill>
              </a:rPr>
              <a:t>atau</a:t>
            </a:r>
            <a:r>
              <a:rPr lang="en-ID" sz="5400" b="1" dirty="0">
                <a:solidFill>
                  <a:schemeClr val="bg1"/>
                </a:solidFill>
              </a:rPr>
              <a:t> </a:t>
            </a:r>
            <a:r>
              <a:rPr lang="en-ID" sz="5400" b="1" dirty="0" err="1">
                <a:solidFill>
                  <a:schemeClr val="bg1"/>
                </a:solidFill>
              </a:rPr>
              <a:t>keyakinan</a:t>
            </a:r>
            <a:r>
              <a:rPr lang="en-ID" sz="5400" b="1" dirty="0">
                <a:solidFill>
                  <a:schemeClr val="bg1"/>
                </a:solidFill>
              </a:rPr>
              <a:t> yang </a:t>
            </a:r>
            <a:r>
              <a:rPr lang="en-ID" sz="5400" b="1" dirty="0" err="1">
                <a:solidFill>
                  <a:schemeClr val="bg1"/>
                </a:solidFill>
              </a:rPr>
              <a:t>kuat</a:t>
            </a:r>
            <a:r>
              <a:rPr lang="en-ID" sz="5400" dirty="0">
                <a:solidFill>
                  <a:schemeClr val="bg1"/>
                </a:solidFill>
              </a:rPr>
              <a:t>.</a:t>
            </a:r>
          </a:p>
          <a:p>
            <a:r>
              <a:rPr lang="en-ID" sz="5400" dirty="0" err="1">
                <a:solidFill>
                  <a:schemeClr val="bg1"/>
                </a:solidFill>
              </a:rPr>
              <a:t>Akidah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adalah</a:t>
            </a:r>
            <a:r>
              <a:rPr lang="en-ID" sz="5400" dirty="0">
                <a:solidFill>
                  <a:schemeClr val="bg1"/>
                </a:solidFill>
              </a:rPr>
              <a:t>:</a:t>
            </a:r>
          </a:p>
          <a:p>
            <a:r>
              <a:rPr lang="en-ID" sz="5400" dirty="0">
                <a:solidFill>
                  <a:schemeClr val="bg1"/>
                </a:solidFill>
              </a:rPr>
              <a:t>1. </a:t>
            </a:r>
            <a:r>
              <a:rPr lang="en-ID" sz="5400" dirty="0" err="1">
                <a:solidFill>
                  <a:schemeClr val="bg1"/>
                </a:solidFill>
              </a:rPr>
              <a:t>Keyakinan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dasar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seorang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muslim</a:t>
            </a:r>
            <a:endParaRPr lang="en-ID" sz="5400" dirty="0">
              <a:solidFill>
                <a:schemeClr val="bg1"/>
              </a:solidFill>
            </a:endParaRPr>
          </a:p>
          <a:p>
            <a:r>
              <a:rPr lang="en-ID" sz="5400" dirty="0">
                <a:solidFill>
                  <a:schemeClr val="bg1"/>
                </a:solidFill>
              </a:rPr>
              <a:t>2. </a:t>
            </a:r>
            <a:r>
              <a:rPr lang="en-ID" sz="5400" dirty="0" err="1">
                <a:solidFill>
                  <a:schemeClr val="bg1"/>
                </a:solidFill>
              </a:rPr>
              <a:t>Tertanam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dalam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hati</a:t>
            </a:r>
            <a:endParaRPr lang="en-ID" sz="5400" dirty="0">
              <a:solidFill>
                <a:schemeClr val="bg1"/>
              </a:solidFill>
            </a:endParaRPr>
          </a:p>
          <a:p>
            <a:r>
              <a:rPr lang="en-ID" sz="5400" dirty="0">
                <a:solidFill>
                  <a:schemeClr val="bg1"/>
                </a:solidFill>
              </a:rPr>
              <a:t>3. Tidak </a:t>
            </a:r>
            <a:r>
              <a:rPr lang="en-ID" sz="5400" dirty="0" err="1">
                <a:solidFill>
                  <a:schemeClr val="bg1"/>
                </a:solidFill>
              </a:rPr>
              <a:t>mudah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goyah</a:t>
            </a:r>
            <a:r>
              <a:rPr lang="en-ID" sz="5400" dirty="0">
                <a:solidFill>
                  <a:schemeClr val="bg1"/>
                </a:solidFill>
              </a:rPr>
              <a:t> oleh </a:t>
            </a:r>
            <a:r>
              <a:rPr lang="en-ID" sz="5400" dirty="0" err="1">
                <a:solidFill>
                  <a:schemeClr val="bg1"/>
                </a:solidFill>
              </a:rPr>
              <a:t>pengaruh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apa</a:t>
            </a:r>
            <a:r>
              <a:rPr lang="en-ID" sz="5400" dirty="0">
                <a:solidFill>
                  <a:schemeClr val="bg1"/>
                </a:solidFill>
              </a:rPr>
              <a:t> pun</a:t>
            </a:r>
          </a:p>
          <a:p>
            <a:r>
              <a:rPr lang="en-ID" sz="5400" dirty="0">
                <a:solidFill>
                  <a:schemeClr val="bg1"/>
                </a:solidFill>
              </a:rPr>
              <a:t>👉 </a:t>
            </a:r>
            <a:r>
              <a:rPr lang="en-ID" sz="5400" dirty="0" err="1">
                <a:solidFill>
                  <a:schemeClr val="bg1"/>
                </a:solidFill>
              </a:rPr>
              <a:t>Akidah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menjadi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b="1" dirty="0" err="1">
                <a:solidFill>
                  <a:schemeClr val="bg1"/>
                </a:solidFill>
              </a:rPr>
              <a:t>fondasi</a:t>
            </a:r>
            <a:r>
              <a:rPr lang="en-ID" sz="5400" b="1" dirty="0">
                <a:solidFill>
                  <a:schemeClr val="bg1"/>
                </a:solidFill>
              </a:rPr>
              <a:t> </a:t>
            </a:r>
            <a:r>
              <a:rPr lang="en-ID" sz="5400" b="1" dirty="0" err="1">
                <a:solidFill>
                  <a:schemeClr val="bg1"/>
                </a:solidFill>
              </a:rPr>
              <a:t>utama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dalam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kehidupan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seorang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muslim</a:t>
            </a:r>
            <a:r>
              <a:rPr lang="en-ID" sz="5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Freeform 7"/>
          <p:cNvSpPr/>
          <p:nvPr/>
        </p:nvSpPr>
        <p:spPr>
          <a:xfrm>
            <a:off x="12263836" y="6878036"/>
            <a:ext cx="6288126" cy="3880737"/>
          </a:xfrm>
          <a:custGeom>
            <a:avLst/>
            <a:gdLst/>
            <a:ahLst/>
            <a:cxnLst/>
            <a:rect l="l" t="t" r="r" b="b"/>
            <a:pathLst>
              <a:path w="6288126" h="3880737">
                <a:moveTo>
                  <a:pt x="0" y="0"/>
                </a:moveTo>
                <a:lnTo>
                  <a:pt x="6288126" y="0"/>
                </a:lnTo>
                <a:lnTo>
                  <a:pt x="6288126" y="3880737"/>
                </a:lnTo>
                <a:lnTo>
                  <a:pt x="0" y="38807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87016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1880918" y="5402675"/>
            <a:ext cx="9273713" cy="5356098"/>
          </a:xfrm>
          <a:custGeom>
            <a:avLst/>
            <a:gdLst/>
            <a:ahLst/>
            <a:cxnLst/>
            <a:rect l="l" t="t" r="r" b="b"/>
            <a:pathLst>
              <a:path w="9273713" h="5356098">
                <a:moveTo>
                  <a:pt x="0" y="0"/>
                </a:moveTo>
                <a:lnTo>
                  <a:pt x="9273713" y="0"/>
                </a:lnTo>
                <a:lnTo>
                  <a:pt x="9273713" y="5356098"/>
                </a:lnTo>
                <a:lnTo>
                  <a:pt x="0" y="53560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5017"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9" name="TextBox 9"/>
          <p:cNvSpPr txBox="1"/>
          <p:nvPr/>
        </p:nvSpPr>
        <p:spPr>
          <a:xfrm>
            <a:off x="3751684" y="844699"/>
            <a:ext cx="9504890" cy="2293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32"/>
              </a:lnSpc>
            </a:pPr>
            <a:r>
              <a:rPr lang="en-ID" sz="9600" dirty="0"/>
              <a:t>PENGERTIAN AKIDAH</a:t>
            </a:r>
            <a:endParaRPr lang="en-US" sz="10400" dirty="0">
              <a:solidFill>
                <a:srgbClr val="201E20"/>
              </a:solidFill>
              <a:latin typeface="TC Mil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933" t="-34922" r="-11583" b="-15023"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3" name="Freeform 3"/>
          <p:cNvSpPr/>
          <p:nvPr/>
        </p:nvSpPr>
        <p:spPr>
          <a:xfrm>
            <a:off x="657280" y="3304949"/>
            <a:ext cx="18967343" cy="8458523"/>
          </a:xfrm>
          <a:custGeom>
            <a:avLst/>
            <a:gdLst/>
            <a:ahLst/>
            <a:cxnLst/>
            <a:rect l="l" t="t" r="r" b="b"/>
            <a:pathLst>
              <a:path w="18967343" h="8458523">
                <a:moveTo>
                  <a:pt x="0" y="0"/>
                </a:moveTo>
                <a:lnTo>
                  <a:pt x="18967343" y="0"/>
                </a:lnTo>
                <a:lnTo>
                  <a:pt x="18967343" y="8458523"/>
                </a:lnTo>
                <a:lnTo>
                  <a:pt x="0" y="84585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2218" r="-22218"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4" name="TextBox 4"/>
          <p:cNvSpPr txBox="1"/>
          <p:nvPr/>
        </p:nvSpPr>
        <p:spPr>
          <a:xfrm>
            <a:off x="226016" y="579564"/>
            <a:ext cx="12203704" cy="2293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32"/>
              </a:lnSpc>
            </a:pPr>
            <a:r>
              <a:rPr lang="en-ID" sz="9600" dirty="0">
                <a:solidFill>
                  <a:schemeClr val="bg1"/>
                </a:solidFill>
              </a:rPr>
              <a:t>RUANG LINGKUP AKIDAH</a:t>
            </a:r>
            <a:endParaRPr lang="en-US" sz="10400" dirty="0">
              <a:solidFill>
                <a:schemeClr val="bg1"/>
              </a:solidFill>
              <a:latin typeface="TC Milo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43321" y="2705100"/>
            <a:ext cx="18070695" cy="7386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D" sz="6000" dirty="0" err="1">
                <a:solidFill>
                  <a:schemeClr val="bg1"/>
                </a:solidFill>
              </a:rPr>
              <a:t>Akidah</a:t>
            </a:r>
            <a:r>
              <a:rPr lang="en-ID" sz="6000" dirty="0">
                <a:solidFill>
                  <a:schemeClr val="bg1"/>
                </a:solidFill>
              </a:rPr>
              <a:t> Islam </a:t>
            </a:r>
            <a:r>
              <a:rPr lang="en-ID" sz="6000" dirty="0" err="1">
                <a:solidFill>
                  <a:schemeClr val="bg1"/>
                </a:solidFill>
              </a:rPr>
              <a:t>meliputi</a:t>
            </a:r>
            <a:r>
              <a:rPr lang="en-ID" sz="6000" dirty="0">
                <a:solidFill>
                  <a:schemeClr val="bg1"/>
                </a:solidFill>
              </a:rPr>
              <a:t>:</a:t>
            </a:r>
          </a:p>
          <a:p>
            <a:r>
              <a:rPr lang="en-ID" sz="6000" b="1" dirty="0">
                <a:solidFill>
                  <a:schemeClr val="bg1"/>
                </a:solidFill>
              </a:rPr>
              <a:t>1. Iman </a:t>
            </a:r>
            <a:r>
              <a:rPr lang="en-ID" sz="6000" b="1" dirty="0" err="1">
                <a:solidFill>
                  <a:schemeClr val="bg1"/>
                </a:solidFill>
              </a:rPr>
              <a:t>kepada</a:t>
            </a:r>
            <a:r>
              <a:rPr lang="en-ID" sz="6000" b="1" dirty="0">
                <a:solidFill>
                  <a:schemeClr val="bg1"/>
                </a:solidFill>
              </a:rPr>
              <a:t> Allah SWT</a:t>
            </a:r>
            <a:endParaRPr lang="en-ID" sz="6000" dirty="0">
              <a:solidFill>
                <a:schemeClr val="bg1"/>
              </a:solidFill>
            </a:endParaRPr>
          </a:p>
          <a:p>
            <a:r>
              <a:rPr lang="en-ID" sz="6000" b="1" dirty="0">
                <a:solidFill>
                  <a:schemeClr val="bg1"/>
                </a:solidFill>
              </a:rPr>
              <a:t>2. Iman </a:t>
            </a:r>
            <a:r>
              <a:rPr lang="en-ID" sz="6000" b="1" dirty="0" err="1">
                <a:solidFill>
                  <a:schemeClr val="bg1"/>
                </a:solidFill>
              </a:rPr>
              <a:t>kepada</a:t>
            </a:r>
            <a:r>
              <a:rPr lang="en-ID" sz="6000" b="1" dirty="0">
                <a:solidFill>
                  <a:schemeClr val="bg1"/>
                </a:solidFill>
              </a:rPr>
              <a:t> </a:t>
            </a:r>
            <a:r>
              <a:rPr lang="en-ID" sz="6000" b="1" dirty="0" err="1">
                <a:solidFill>
                  <a:schemeClr val="bg1"/>
                </a:solidFill>
              </a:rPr>
              <a:t>Malaikat</a:t>
            </a:r>
            <a:endParaRPr lang="en-ID" sz="6000" dirty="0">
              <a:solidFill>
                <a:schemeClr val="bg1"/>
              </a:solidFill>
            </a:endParaRPr>
          </a:p>
          <a:p>
            <a:r>
              <a:rPr lang="en-ID" sz="6000" b="1" dirty="0">
                <a:solidFill>
                  <a:schemeClr val="bg1"/>
                </a:solidFill>
              </a:rPr>
              <a:t>3. Iman </a:t>
            </a:r>
            <a:r>
              <a:rPr lang="en-ID" sz="6000" b="1" dirty="0" err="1">
                <a:solidFill>
                  <a:schemeClr val="bg1"/>
                </a:solidFill>
              </a:rPr>
              <a:t>kepada</a:t>
            </a:r>
            <a:r>
              <a:rPr lang="en-ID" sz="6000" b="1" dirty="0">
                <a:solidFill>
                  <a:schemeClr val="bg1"/>
                </a:solidFill>
              </a:rPr>
              <a:t> Kitab-kitab Allah</a:t>
            </a:r>
            <a:endParaRPr lang="en-ID" sz="6000" dirty="0">
              <a:solidFill>
                <a:schemeClr val="bg1"/>
              </a:solidFill>
            </a:endParaRPr>
          </a:p>
          <a:p>
            <a:r>
              <a:rPr lang="en-ID" sz="6000" b="1" dirty="0">
                <a:solidFill>
                  <a:schemeClr val="bg1"/>
                </a:solidFill>
              </a:rPr>
              <a:t>4. Iman </a:t>
            </a:r>
            <a:r>
              <a:rPr lang="en-ID" sz="6000" b="1" dirty="0" err="1">
                <a:solidFill>
                  <a:schemeClr val="bg1"/>
                </a:solidFill>
              </a:rPr>
              <a:t>kepada</a:t>
            </a:r>
            <a:r>
              <a:rPr lang="en-ID" sz="6000" b="1" dirty="0">
                <a:solidFill>
                  <a:schemeClr val="bg1"/>
                </a:solidFill>
              </a:rPr>
              <a:t> Rasul</a:t>
            </a:r>
            <a:endParaRPr lang="en-ID" sz="6000" dirty="0">
              <a:solidFill>
                <a:schemeClr val="bg1"/>
              </a:solidFill>
            </a:endParaRPr>
          </a:p>
          <a:p>
            <a:r>
              <a:rPr lang="en-ID" sz="6000" b="1" dirty="0">
                <a:solidFill>
                  <a:schemeClr val="bg1"/>
                </a:solidFill>
              </a:rPr>
              <a:t>5. Iman </a:t>
            </a:r>
            <a:r>
              <a:rPr lang="en-ID" sz="6000" b="1" dirty="0" err="1">
                <a:solidFill>
                  <a:schemeClr val="bg1"/>
                </a:solidFill>
              </a:rPr>
              <a:t>kepada</a:t>
            </a:r>
            <a:r>
              <a:rPr lang="en-ID" sz="6000" b="1" dirty="0">
                <a:solidFill>
                  <a:schemeClr val="bg1"/>
                </a:solidFill>
              </a:rPr>
              <a:t> Hari Akhir</a:t>
            </a:r>
            <a:endParaRPr lang="en-ID" sz="6000" dirty="0">
              <a:solidFill>
                <a:schemeClr val="bg1"/>
              </a:solidFill>
            </a:endParaRPr>
          </a:p>
          <a:p>
            <a:r>
              <a:rPr lang="en-ID" sz="6000" b="1" dirty="0">
                <a:solidFill>
                  <a:schemeClr val="bg1"/>
                </a:solidFill>
              </a:rPr>
              <a:t>6. Iman </a:t>
            </a:r>
            <a:r>
              <a:rPr lang="en-ID" sz="6000" b="1" dirty="0" err="1">
                <a:solidFill>
                  <a:schemeClr val="bg1"/>
                </a:solidFill>
              </a:rPr>
              <a:t>kepada</a:t>
            </a:r>
            <a:r>
              <a:rPr lang="en-ID" sz="6000" b="1" dirty="0">
                <a:solidFill>
                  <a:schemeClr val="bg1"/>
                </a:solidFill>
              </a:rPr>
              <a:t> </a:t>
            </a:r>
            <a:r>
              <a:rPr lang="en-ID" sz="6000" b="1" dirty="0" err="1">
                <a:solidFill>
                  <a:schemeClr val="bg1"/>
                </a:solidFill>
              </a:rPr>
              <a:t>Qadha</a:t>
            </a:r>
            <a:r>
              <a:rPr lang="en-ID" sz="6000" b="1" dirty="0">
                <a:solidFill>
                  <a:schemeClr val="bg1"/>
                </a:solidFill>
              </a:rPr>
              <a:t> dan Qadar</a:t>
            </a:r>
            <a:endParaRPr lang="en-ID" sz="6000" dirty="0">
              <a:solidFill>
                <a:schemeClr val="bg1"/>
              </a:solidFill>
            </a:endParaRPr>
          </a:p>
          <a:p>
            <a:r>
              <a:rPr lang="en-ID" sz="6000" dirty="0">
                <a:solidFill>
                  <a:schemeClr val="bg1"/>
                </a:solidFill>
              </a:rPr>
              <a:t>➡️ </a:t>
            </a:r>
            <a:r>
              <a:rPr lang="en-ID" sz="6000" dirty="0" err="1">
                <a:solidFill>
                  <a:schemeClr val="bg1"/>
                </a:solidFill>
              </a:rPr>
              <a:t>Keenam</a:t>
            </a:r>
            <a:r>
              <a:rPr lang="en-ID" sz="6000" dirty="0">
                <a:solidFill>
                  <a:schemeClr val="bg1"/>
                </a:solidFill>
              </a:rPr>
              <a:t> </a:t>
            </a:r>
            <a:r>
              <a:rPr lang="en-ID" sz="6000" dirty="0" err="1">
                <a:solidFill>
                  <a:schemeClr val="bg1"/>
                </a:solidFill>
              </a:rPr>
              <a:t>poin</a:t>
            </a:r>
            <a:r>
              <a:rPr lang="en-ID" sz="6000" dirty="0">
                <a:solidFill>
                  <a:schemeClr val="bg1"/>
                </a:solidFill>
              </a:rPr>
              <a:t> </a:t>
            </a:r>
            <a:r>
              <a:rPr lang="en-ID" sz="6000" dirty="0" err="1">
                <a:solidFill>
                  <a:schemeClr val="bg1"/>
                </a:solidFill>
              </a:rPr>
              <a:t>ini</a:t>
            </a:r>
            <a:r>
              <a:rPr lang="en-ID" sz="6000" dirty="0">
                <a:solidFill>
                  <a:schemeClr val="bg1"/>
                </a:solidFill>
              </a:rPr>
              <a:t> </a:t>
            </a:r>
            <a:r>
              <a:rPr lang="en-ID" sz="6000" dirty="0" err="1">
                <a:solidFill>
                  <a:schemeClr val="bg1"/>
                </a:solidFill>
              </a:rPr>
              <a:t>dikenal</a:t>
            </a:r>
            <a:r>
              <a:rPr lang="en-ID" sz="6000" dirty="0">
                <a:solidFill>
                  <a:schemeClr val="bg1"/>
                </a:solidFill>
              </a:rPr>
              <a:t> </a:t>
            </a:r>
            <a:r>
              <a:rPr lang="en-ID" sz="6000" dirty="0" err="1">
                <a:solidFill>
                  <a:schemeClr val="bg1"/>
                </a:solidFill>
              </a:rPr>
              <a:t>sebagai</a:t>
            </a:r>
            <a:r>
              <a:rPr lang="en-ID" sz="6000" dirty="0">
                <a:solidFill>
                  <a:schemeClr val="bg1"/>
                </a:solidFill>
              </a:rPr>
              <a:t> </a:t>
            </a:r>
            <a:r>
              <a:rPr lang="en-ID" sz="6000" b="1" dirty="0" err="1">
                <a:solidFill>
                  <a:schemeClr val="bg1"/>
                </a:solidFill>
              </a:rPr>
              <a:t>Rukun</a:t>
            </a:r>
            <a:r>
              <a:rPr lang="en-ID" sz="6000" b="1" dirty="0">
                <a:solidFill>
                  <a:schemeClr val="bg1"/>
                </a:solidFill>
              </a:rPr>
              <a:t> Iman</a:t>
            </a:r>
            <a:r>
              <a:rPr lang="en-ID" sz="6000" dirty="0">
                <a:solidFill>
                  <a:schemeClr val="bg1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t="-25250" b="-252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135726" y="2289200"/>
            <a:ext cx="15152274" cy="8512951"/>
          </a:xfrm>
          <a:custGeom>
            <a:avLst/>
            <a:gdLst/>
            <a:ahLst/>
            <a:cxnLst/>
            <a:rect l="l" t="t" r="r" b="b"/>
            <a:pathLst>
              <a:path w="15152274" h="8512951">
                <a:moveTo>
                  <a:pt x="0" y="0"/>
                </a:moveTo>
                <a:lnTo>
                  <a:pt x="15152274" y="0"/>
                </a:lnTo>
                <a:lnTo>
                  <a:pt x="15152274" y="8512951"/>
                </a:lnTo>
                <a:lnTo>
                  <a:pt x="0" y="8512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7000"/>
            </a:blip>
            <a:stretch>
              <a:fillRect l="-68126" t="-26853" r="-62705"/>
            </a:stretch>
          </a:blipFill>
        </p:spPr>
      </p:sp>
      <p:sp>
        <p:nvSpPr>
          <p:cNvPr id="4" name="Freeform 4"/>
          <p:cNvSpPr/>
          <p:nvPr/>
        </p:nvSpPr>
        <p:spPr>
          <a:xfrm rot="268255">
            <a:off x="-43418" y="-4645479"/>
            <a:ext cx="10900132" cy="8229600"/>
          </a:xfrm>
          <a:custGeom>
            <a:avLst/>
            <a:gdLst/>
            <a:ahLst/>
            <a:cxnLst/>
            <a:rect l="l" t="t" r="r" b="b"/>
            <a:pathLst>
              <a:path w="10900132" h="8229600">
                <a:moveTo>
                  <a:pt x="0" y="0"/>
                </a:moveTo>
                <a:lnTo>
                  <a:pt x="10900133" y="0"/>
                </a:lnTo>
                <a:lnTo>
                  <a:pt x="1090013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268255">
            <a:off x="9957833" y="-4645479"/>
            <a:ext cx="10900132" cy="8229600"/>
          </a:xfrm>
          <a:custGeom>
            <a:avLst/>
            <a:gdLst/>
            <a:ahLst/>
            <a:cxnLst/>
            <a:rect l="l" t="t" r="r" b="b"/>
            <a:pathLst>
              <a:path w="10900132" h="8229600">
                <a:moveTo>
                  <a:pt x="0" y="0"/>
                </a:moveTo>
                <a:lnTo>
                  <a:pt x="10900133" y="0"/>
                </a:lnTo>
                <a:lnTo>
                  <a:pt x="1090013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774689" y="3530643"/>
            <a:ext cx="15210363" cy="6647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ID" sz="5400" b="1" dirty="0" err="1">
                <a:solidFill>
                  <a:schemeClr val="bg1"/>
                </a:solidFill>
              </a:rPr>
              <a:t>Akhlak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adalah</a:t>
            </a:r>
            <a:r>
              <a:rPr lang="en-ID" sz="5400" dirty="0">
                <a:solidFill>
                  <a:schemeClr val="bg1"/>
                </a:solidFill>
              </a:rPr>
              <a:t>:</a:t>
            </a:r>
          </a:p>
          <a:p>
            <a:r>
              <a:rPr lang="en-ID" sz="5400" dirty="0">
                <a:solidFill>
                  <a:schemeClr val="bg1"/>
                </a:solidFill>
              </a:rPr>
              <a:t>Sifat yang </a:t>
            </a:r>
            <a:r>
              <a:rPr lang="en-ID" sz="5400" dirty="0" err="1">
                <a:solidFill>
                  <a:schemeClr val="bg1"/>
                </a:solidFill>
              </a:rPr>
              <a:t>tertanam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dalam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jiwa</a:t>
            </a:r>
            <a:endParaRPr lang="en-ID" sz="5400" dirty="0">
              <a:solidFill>
                <a:schemeClr val="bg1"/>
              </a:solidFill>
            </a:endParaRPr>
          </a:p>
          <a:p>
            <a:r>
              <a:rPr lang="en-ID" sz="5400" dirty="0" err="1">
                <a:solidFill>
                  <a:schemeClr val="bg1"/>
                </a:solidFill>
              </a:rPr>
              <a:t>Mendorong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seseorang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berbuat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secara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spontan</a:t>
            </a:r>
            <a:endParaRPr lang="en-ID" sz="5400" dirty="0">
              <a:solidFill>
                <a:schemeClr val="bg1"/>
              </a:solidFill>
            </a:endParaRPr>
          </a:p>
          <a:p>
            <a:r>
              <a:rPr lang="en-ID" sz="5400" dirty="0" err="1">
                <a:solidFill>
                  <a:schemeClr val="bg1"/>
                </a:solidFill>
              </a:rPr>
              <a:t>Tanpa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perlu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dipikirkan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terlebih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dahulu</a:t>
            </a:r>
            <a:endParaRPr lang="en-ID" sz="5400" dirty="0">
              <a:solidFill>
                <a:schemeClr val="bg1"/>
              </a:solidFill>
            </a:endParaRPr>
          </a:p>
          <a:p>
            <a:r>
              <a:rPr lang="en-ID" sz="5400" dirty="0" err="1">
                <a:solidFill>
                  <a:schemeClr val="bg1"/>
                </a:solidFill>
              </a:rPr>
              <a:t>Akhlak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mencerminkan</a:t>
            </a:r>
            <a:r>
              <a:rPr lang="en-ID" sz="5400" dirty="0">
                <a:solidFill>
                  <a:schemeClr val="bg1"/>
                </a:solidFill>
              </a:rPr>
              <a:t>:</a:t>
            </a:r>
          </a:p>
          <a:p>
            <a:r>
              <a:rPr lang="en-ID" sz="5400" dirty="0" err="1">
                <a:solidFill>
                  <a:schemeClr val="bg1"/>
                </a:solidFill>
              </a:rPr>
              <a:t>Kepribadian</a:t>
            </a:r>
            <a:endParaRPr lang="en-ID" sz="5400" dirty="0">
              <a:solidFill>
                <a:schemeClr val="bg1"/>
              </a:solidFill>
            </a:endParaRPr>
          </a:p>
          <a:p>
            <a:r>
              <a:rPr lang="en-ID" sz="5400" dirty="0">
                <a:solidFill>
                  <a:schemeClr val="bg1"/>
                </a:solidFill>
              </a:rPr>
              <a:t>Iman </a:t>
            </a:r>
            <a:r>
              <a:rPr lang="en-ID" sz="5400" dirty="0" err="1">
                <a:solidFill>
                  <a:schemeClr val="bg1"/>
                </a:solidFill>
              </a:rPr>
              <a:t>seseorang</a:t>
            </a:r>
            <a:endParaRPr lang="en-ID" sz="5400" dirty="0">
              <a:solidFill>
                <a:schemeClr val="bg1"/>
              </a:solidFill>
            </a:endParaRPr>
          </a:p>
          <a:p>
            <a:r>
              <a:rPr lang="en-ID" sz="5400" dirty="0" err="1">
                <a:solidFill>
                  <a:schemeClr val="bg1"/>
                </a:solidFill>
              </a:rPr>
              <a:t>Kualitas</a:t>
            </a:r>
            <a:r>
              <a:rPr lang="en-ID" sz="5400" dirty="0">
                <a:solidFill>
                  <a:schemeClr val="bg1"/>
                </a:solidFill>
              </a:rPr>
              <a:t> </a:t>
            </a:r>
            <a:r>
              <a:rPr lang="en-ID" sz="5400" dirty="0" err="1">
                <a:solidFill>
                  <a:schemeClr val="bg1"/>
                </a:solidFill>
              </a:rPr>
              <a:t>diri</a:t>
            </a:r>
            <a:r>
              <a:rPr lang="en-ID" sz="5400" dirty="0">
                <a:solidFill>
                  <a:schemeClr val="bg1"/>
                </a:solidFill>
              </a:rPr>
              <a:t> di </a:t>
            </a:r>
            <a:r>
              <a:rPr lang="en-ID" sz="5400" dirty="0" err="1">
                <a:solidFill>
                  <a:schemeClr val="bg1"/>
                </a:solidFill>
              </a:rPr>
              <a:t>hadapan</a:t>
            </a:r>
            <a:r>
              <a:rPr lang="en-ID" sz="5400" dirty="0">
                <a:solidFill>
                  <a:schemeClr val="bg1"/>
                </a:solidFill>
              </a:rPr>
              <a:t> Allah dan </a:t>
            </a:r>
            <a:r>
              <a:rPr lang="en-ID" sz="5400" dirty="0" err="1">
                <a:solidFill>
                  <a:schemeClr val="bg1"/>
                </a:solidFill>
              </a:rPr>
              <a:t>manusia</a:t>
            </a:r>
            <a:endParaRPr lang="en-ID" sz="5400" dirty="0">
              <a:solidFill>
                <a:schemeClr val="bg1"/>
              </a:solidFill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2263836" y="6878036"/>
            <a:ext cx="6288126" cy="3880737"/>
          </a:xfrm>
          <a:custGeom>
            <a:avLst/>
            <a:gdLst/>
            <a:ahLst/>
            <a:cxnLst/>
            <a:rect l="l" t="t" r="r" b="b"/>
            <a:pathLst>
              <a:path w="6288126" h="3880737">
                <a:moveTo>
                  <a:pt x="0" y="0"/>
                </a:moveTo>
                <a:lnTo>
                  <a:pt x="6288126" y="0"/>
                </a:lnTo>
                <a:lnTo>
                  <a:pt x="6288126" y="3880737"/>
                </a:lnTo>
                <a:lnTo>
                  <a:pt x="0" y="38807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87016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1880918" y="5402675"/>
            <a:ext cx="9273713" cy="5356098"/>
          </a:xfrm>
          <a:custGeom>
            <a:avLst/>
            <a:gdLst/>
            <a:ahLst/>
            <a:cxnLst/>
            <a:rect l="l" t="t" r="r" b="b"/>
            <a:pathLst>
              <a:path w="9273713" h="5356098">
                <a:moveTo>
                  <a:pt x="0" y="0"/>
                </a:moveTo>
                <a:lnTo>
                  <a:pt x="9273713" y="0"/>
                </a:lnTo>
                <a:lnTo>
                  <a:pt x="9273713" y="5356098"/>
                </a:lnTo>
                <a:lnTo>
                  <a:pt x="0" y="53560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5017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733479" y="580130"/>
            <a:ext cx="10563138" cy="2293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32"/>
              </a:lnSpc>
            </a:pPr>
            <a:r>
              <a:rPr lang="en-ID" sz="9600" dirty="0"/>
              <a:t>PENGERTIAN AKHLAK</a:t>
            </a:r>
            <a:endParaRPr lang="en-US" sz="10400" dirty="0">
              <a:solidFill>
                <a:srgbClr val="201E20"/>
              </a:solidFill>
              <a:latin typeface="TC Mil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479494">
            <a:off x="-1261156" y="-3051836"/>
            <a:ext cx="20810311" cy="16390673"/>
          </a:xfrm>
          <a:custGeom>
            <a:avLst/>
            <a:gdLst/>
            <a:ahLst/>
            <a:cxnLst/>
            <a:rect l="l" t="t" r="r" b="b"/>
            <a:pathLst>
              <a:path w="20810311" h="16390673">
                <a:moveTo>
                  <a:pt x="16955331" y="16390672"/>
                </a:moveTo>
                <a:lnTo>
                  <a:pt x="0" y="9537373"/>
                </a:lnTo>
                <a:lnTo>
                  <a:pt x="3854981" y="0"/>
                </a:lnTo>
                <a:lnTo>
                  <a:pt x="20810312" y="6853299"/>
                </a:lnTo>
                <a:lnTo>
                  <a:pt x="16955331" y="16390672"/>
                </a:lnTo>
                <a:close/>
              </a:path>
            </a:pathLst>
          </a:custGeom>
          <a:blipFill>
            <a:blip r:embed="rId2"/>
            <a:stretch>
              <a:fillRect l="-33967" t="-57690" r="-52333"/>
            </a:stretch>
          </a:blipFill>
        </p:spPr>
      </p:sp>
      <p:sp>
        <p:nvSpPr>
          <p:cNvPr id="3" name="Freeform 3"/>
          <p:cNvSpPr/>
          <p:nvPr/>
        </p:nvSpPr>
        <p:spPr>
          <a:xfrm rot="-571469" flipV="1">
            <a:off x="9572843" y="8300395"/>
            <a:ext cx="11745212" cy="3127163"/>
          </a:xfrm>
          <a:custGeom>
            <a:avLst/>
            <a:gdLst/>
            <a:ahLst/>
            <a:cxnLst/>
            <a:rect l="l" t="t" r="r" b="b"/>
            <a:pathLst>
              <a:path w="11745212" h="3127163">
                <a:moveTo>
                  <a:pt x="0" y="3127163"/>
                </a:moveTo>
                <a:lnTo>
                  <a:pt x="11745212" y="3127163"/>
                </a:lnTo>
                <a:lnTo>
                  <a:pt x="11745212" y="0"/>
                </a:lnTo>
                <a:lnTo>
                  <a:pt x="0" y="0"/>
                </a:lnTo>
                <a:lnTo>
                  <a:pt x="0" y="3127163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55871">
            <a:off x="2438964" y="8864901"/>
            <a:ext cx="16230600" cy="2844199"/>
          </a:xfrm>
          <a:custGeom>
            <a:avLst/>
            <a:gdLst/>
            <a:ahLst/>
            <a:cxnLst/>
            <a:rect l="l" t="t" r="r" b="b"/>
            <a:pathLst>
              <a:path w="16230600" h="2844199">
                <a:moveTo>
                  <a:pt x="0" y="0"/>
                </a:moveTo>
                <a:lnTo>
                  <a:pt x="16230600" y="0"/>
                </a:lnTo>
                <a:lnTo>
                  <a:pt x="16230600" y="2844198"/>
                </a:lnTo>
                <a:lnTo>
                  <a:pt x="0" y="28441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554264" y="-4057398"/>
            <a:ext cx="16230600" cy="6041390"/>
          </a:xfrm>
          <a:custGeom>
            <a:avLst/>
            <a:gdLst/>
            <a:ahLst/>
            <a:cxnLst/>
            <a:rect l="l" t="t" r="r" b="b"/>
            <a:pathLst>
              <a:path w="16230600" h="6041390">
                <a:moveTo>
                  <a:pt x="0" y="0"/>
                </a:moveTo>
                <a:lnTo>
                  <a:pt x="16230600" y="0"/>
                </a:lnTo>
                <a:lnTo>
                  <a:pt x="16230600" y="6041390"/>
                </a:lnTo>
                <a:lnTo>
                  <a:pt x="0" y="60413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54760">
            <a:off x="-2921864" y="-948983"/>
            <a:ext cx="16230600" cy="2844199"/>
          </a:xfrm>
          <a:custGeom>
            <a:avLst/>
            <a:gdLst/>
            <a:ahLst/>
            <a:cxnLst/>
            <a:rect l="l" t="t" r="r" b="b"/>
            <a:pathLst>
              <a:path w="16230600" h="2844199">
                <a:moveTo>
                  <a:pt x="0" y="0"/>
                </a:moveTo>
                <a:lnTo>
                  <a:pt x="16230600" y="0"/>
                </a:lnTo>
                <a:lnTo>
                  <a:pt x="16230600" y="2844199"/>
                </a:lnTo>
                <a:lnTo>
                  <a:pt x="0" y="28441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5135086">
            <a:off x="5193136" y="7243837"/>
            <a:ext cx="6460236" cy="8229600"/>
          </a:xfrm>
          <a:custGeom>
            <a:avLst/>
            <a:gdLst/>
            <a:ahLst/>
            <a:cxnLst/>
            <a:rect l="l" t="t" r="r" b="b"/>
            <a:pathLst>
              <a:path w="6460236" h="8229600">
                <a:moveTo>
                  <a:pt x="0" y="0"/>
                </a:moveTo>
                <a:lnTo>
                  <a:pt x="6460236" y="0"/>
                </a:lnTo>
                <a:lnTo>
                  <a:pt x="646023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5135086">
            <a:off x="459220" y="-6293363"/>
            <a:ext cx="6460236" cy="8229600"/>
          </a:xfrm>
          <a:custGeom>
            <a:avLst/>
            <a:gdLst/>
            <a:ahLst/>
            <a:cxnLst/>
            <a:rect l="l" t="t" r="r" b="b"/>
            <a:pathLst>
              <a:path w="6460236" h="8229600">
                <a:moveTo>
                  <a:pt x="0" y="0"/>
                </a:moveTo>
                <a:lnTo>
                  <a:pt x="6460236" y="0"/>
                </a:lnTo>
                <a:lnTo>
                  <a:pt x="646023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45554">
            <a:off x="7188452" y="10306240"/>
            <a:ext cx="12352120" cy="8229600"/>
          </a:xfrm>
          <a:custGeom>
            <a:avLst/>
            <a:gdLst/>
            <a:ahLst/>
            <a:cxnLst/>
            <a:rect l="l" t="t" r="r" b="b"/>
            <a:pathLst>
              <a:path w="12352120" h="8229600">
                <a:moveTo>
                  <a:pt x="0" y="0"/>
                </a:moveTo>
                <a:lnTo>
                  <a:pt x="12352120" y="0"/>
                </a:lnTo>
                <a:lnTo>
                  <a:pt x="123521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5082799">
            <a:off x="-1280181" y="7062138"/>
            <a:ext cx="6110478" cy="8229600"/>
          </a:xfrm>
          <a:custGeom>
            <a:avLst/>
            <a:gdLst/>
            <a:ahLst/>
            <a:cxnLst/>
            <a:rect l="l" t="t" r="r" b="b"/>
            <a:pathLst>
              <a:path w="6110478" h="8229600">
                <a:moveTo>
                  <a:pt x="0" y="0"/>
                </a:moveTo>
                <a:lnTo>
                  <a:pt x="6110478" y="0"/>
                </a:lnTo>
                <a:lnTo>
                  <a:pt x="61104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5407503" y="-491175"/>
            <a:ext cx="16230600" cy="2475166"/>
          </a:xfrm>
          <a:custGeom>
            <a:avLst/>
            <a:gdLst/>
            <a:ahLst/>
            <a:cxnLst/>
            <a:rect l="l" t="t" r="r" b="b"/>
            <a:pathLst>
              <a:path w="16230600" h="2475166">
                <a:moveTo>
                  <a:pt x="0" y="0"/>
                </a:moveTo>
                <a:lnTo>
                  <a:pt x="16230600" y="0"/>
                </a:lnTo>
                <a:lnTo>
                  <a:pt x="16230600" y="2475167"/>
                </a:lnTo>
                <a:lnTo>
                  <a:pt x="0" y="247516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5082799">
            <a:off x="6088761" y="-6177434"/>
            <a:ext cx="6110478" cy="8229600"/>
          </a:xfrm>
          <a:custGeom>
            <a:avLst/>
            <a:gdLst/>
            <a:ahLst/>
            <a:cxnLst/>
            <a:rect l="l" t="t" r="r" b="b"/>
            <a:pathLst>
              <a:path w="6110478" h="8229600">
                <a:moveTo>
                  <a:pt x="0" y="0"/>
                </a:moveTo>
                <a:lnTo>
                  <a:pt x="6110478" y="0"/>
                </a:lnTo>
                <a:lnTo>
                  <a:pt x="61104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-9726467">
            <a:off x="13285040" y="-4267844"/>
            <a:ext cx="8844692" cy="5892776"/>
          </a:xfrm>
          <a:custGeom>
            <a:avLst/>
            <a:gdLst/>
            <a:ahLst/>
            <a:cxnLst/>
            <a:rect l="l" t="t" r="r" b="b"/>
            <a:pathLst>
              <a:path w="8844692" h="5892776">
                <a:moveTo>
                  <a:pt x="0" y="0"/>
                </a:moveTo>
                <a:lnTo>
                  <a:pt x="8844692" y="0"/>
                </a:lnTo>
                <a:lnTo>
                  <a:pt x="8844692" y="5892777"/>
                </a:lnTo>
                <a:lnTo>
                  <a:pt x="0" y="58927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8622325" y="7242466"/>
            <a:ext cx="1043351" cy="896775"/>
          </a:xfrm>
          <a:custGeom>
            <a:avLst/>
            <a:gdLst/>
            <a:ahLst/>
            <a:cxnLst/>
            <a:rect l="l" t="t" r="r" b="b"/>
            <a:pathLst>
              <a:path w="1043351" h="896775">
                <a:moveTo>
                  <a:pt x="0" y="0"/>
                </a:moveTo>
                <a:lnTo>
                  <a:pt x="1043350" y="0"/>
                </a:lnTo>
                <a:lnTo>
                  <a:pt x="1043350" y="896776"/>
                </a:lnTo>
                <a:lnTo>
                  <a:pt x="0" y="89677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355684" y="2832302"/>
            <a:ext cx="13872939" cy="3184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012"/>
              </a:lnSpc>
            </a:pPr>
            <a:r>
              <a:rPr lang="en-US" sz="22653">
                <a:solidFill>
                  <a:srgbClr val="FFFFFF"/>
                </a:solidFill>
                <a:latin typeface="TC Milo"/>
              </a:rPr>
              <a:t>TERIMA KASIH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068528" y="5812904"/>
            <a:ext cx="10150944" cy="591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91"/>
              </a:lnSpc>
            </a:pPr>
            <a:r>
              <a:rPr lang="en-US" sz="4331" dirty="0">
                <a:solidFill>
                  <a:srgbClr val="AA8E6B"/>
                </a:solidFill>
                <a:latin typeface="Agrandir Bold"/>
              </a:rPr>
              <a:t>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140</Words>
  <Application>Microsoft Office PowerPoint</Application>
  <PresentationFormat>Custom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Arial</vt:lpstr>
      <vt:lpstr>Agrandir Bold</vt:lpstr>
      <vt:lpstr>TC Milo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Hitam dan Putih Kertas Robek Presentasi Tugas Kelompok</dc:title>
  <cp:lastModifiedBy>abid.rangers2@gmail.com</cp:lastModifiedBy>
  <cp:revision>3</cp:revision>
  <dcterms:created xsi:type="dcterms:W3CDTF">2006-08-16T00:00:00Z</dcterms:created>
  <dcterms:modified xsi:type="dcterms:W3CDTF">2026-01-20T12:43:12Z</dcterms:modified>
  <dc:identifier>DAGECy8iZt8</dc:identifier>
</cp:coreProperties>
</file>

<file path=docProps/thumbnail.jpeg>
</file>